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1" r:id="rId9"/>
    <p:sldId id="275" r:id="rId10"/>
    <p:sldId id="263" r:id="rId11"/>
    <p:sldId id="264" r:id="rId12"/>
    <p:sldId id="265" r:id="rId13"/>
    <p:sldId id="266" r:id="rId14"/>
    <p:sldId id="267" r:id="rId15"/>
    <p:sldId id="268" r:id="rId16"/>
    <p:sldId id="276" r:id="rId17"/>
    <p:sldId id="269" r:id="rId18"/>
    <p:sldId id="270" r:id="rId19"/>
    <p:sldId id="274" r:id="rId20"/>
    <p:sldId id="277" r:id="rId21"/>
    <p:sldId id="272" r:id="rId22"/>
    <p:sldId id="289" r:id="rId23"/>
    <p:sldId id="279" r:id="rId24"/>
    <p:sldId id="290" r:id="rId25"/>
    <p:sldId id="280" r:id="rId26"/>
    <p:sldId id="291" r:id="rId27"/>
    <p:sldId id="281" r:id="rId28"/>
    <p:sldId id="292" r:id="rId29"/>
    <p:sldId id="282" r:id="rId30"/>
    <p:sldId id="29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8F8EB6-FB2D-044E-8EE1-B8516738C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1371600" y="2514600"/>
            <a:ext cx="6553200" cy="76200"/>
          </a:xfrm>
          <a:prstGeom prst="rect">
            <a:avLst/>
          </a:prstGeom>
          <a:solidFill>
            <a:srgbClr val="0051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Helvetica" pitchFamily="1" charset="0"/>
              <a:ea typeface="+mn-ea"/>
              <a:cs typeface="+mn-cs"/>
            </a:endParaRP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990600"/>
            <a:ext cx="7678737" cy="1524000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4" name="Rectangle 10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2860675"/>
            <a:ext cx="7620000" cy="3114675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06D03D-6362-3544-A206-836D22597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5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FCE18-4DBA-B248-B1DD-613128897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0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533400"/>
            <a:ext cx="2039938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533400"/>
            <a:ext cx="59705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BB1D6-39BE-2D49-B48B-E764540DA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9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533400"/>
            <a:ext cx="816292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A9005-DCB5-7941-BF8D-1C90B323E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2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18566-063B-6642-863C-A843E98EC1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9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4B0-EC6B-B64E-AAA5-5F73853FF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9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728E1-0A25-464E-BAC7-62825723A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E6046-E109-C14E-8BF6-8C64929AE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C356A-2D33-BC42-88E2-32B86E541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84B47-52AB-A549-8B15-09F46A16C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9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BF487-0B30-B646-BE96-BFD353F994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6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19629-FB87-C44D-8C55-5BA962AFE9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7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533400"/>
            <a:ext cx="8162925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Helvetica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charset="0"/>
              </a:defRPr>
            </a:lvl1pPr>
          </a:lstStyle>
          <a:p>
            <a:fld id="{280FE668-8D1D-C446-A639-18392D6EFE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5063" name="Rectangle 1031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00514D"/>
          </a:solidFill>
          <a:ln w="9525">
            <a:solidFill>
              <a:srgbClr val="00514D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" charset="0"/>
              <a:ea typeface="+mn-ea"/>
              <a:cs typeface="+mn-cs"/>
            </a:endParaRPr>
          </a:p>
        </p:txBody>
      </p:sp>
      <p:sp>
        <p:nvSpPr>
          <p:cNvPr id="45064" name="Rectangle 1032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rgbClr val="E69523"/>
          </a:solidFill>
          <a:ln w="9525">
            <a:solidFill>
              <a:srgbClr val="E69523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ヒラギノ角ゴ Pro W3" pitchFamily="1" charset="-128"/>
          <a:cs typeface="ヒラギノ角ゴ Pro W3" pitchFamily="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§"/>
        <a:defRPr sz="3200">
          <a:solidFill>
            <a:schemeClr val="tx1"/>
          </a:solidFill>
          <a:latin typeface="+mn-lt"/>
          <a:ea typeface="ヒラギノ角ゴ Pro W3" pitchFamily="1" charset="-128"/>
          <a:cs typeface="ヒラギノ角ゴ Pro W3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charset="0"/>
        <a:buChar char="§"/>
        <a:defRPr sz="3200">
          <a:solidFill>
            <a:schemeClr val="tx1"/>
          </a:solidFill>
          <a:latin typeface="+mn-lt"/>
          <a:ea typeface="ヒラギノ角ゴ Pro W3" pitchFamily="1" charset="-128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charset="0"/>
        <a:buChar char="§"/>
        <a:defRPr sz="3200">
          <a:solidFill>
            <a:schemeClr val="tx1"/>
          </a:solidFill>
          <a:latin typeface="+mn-lt"/>
          <a:ea typeface="ヒラギノ角ゴ Pro W3" pitchFamily="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charset="0"/>
        <a:buChar char="§"/>
        <a:defRPr sz="3200">
          <a:solidFill>
            <a:schemeClr val="tx1"/>
          </a:solidFill>
          <a:latin typeface="+mn-lt"/>
          <a:ea typeface="ヒラギノ角ゴ Pro W3" pitchFamily="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charset="0"/>
        <a:buChar char="§"/>
        <a:defRPr sz="3200">
          <a:solidFill>
            <a:schemeClr val="tx1"/>
          </a:solidFill>
          <a:latin typeface="+mn-lt"/>
          <a:ea typeface="ヒラギノ角ゴ Pro W3" pitchFamily="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§"/>
        <a:defRPr sz="3200">
          <a:solidFill>
            <a:schemeClr val="tx1"/>
          </a:solidFill>
          <a:latin typeface="+mn-lt"/>
          <a:ea typeface="ヒラギノ角ゴ Pro W3" pitchFamily="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§"/>
        <a:defRPr sz="3200">
          <a:solidFill>
            <a:schemeClr val="tx1"/>
          </a:solidFill>
          <a:latin typeface="+mn-lt"/>
          <a:ea typeface="ヒラギノ角ゴ Pro W3" pitchFamily="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§"/>
        <a:defRPr sz="3200">
          <a:solidFill>
            <a:schemeClr val="tx1"/>
          </a:solidFill>
          <a:latin typeface="+mn-lt"/>
          <a:ea typeface="ヒラギノ角ゴ Pro W3" pitchFamily="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§"/>
        <a:defRPr sz="3200">
          <a:solidFill>
            <a:schemeClr val="tx1"/>
          </a:solidFill>
          <a:latin typeface="+mn-lt"/>
          <a:ea typeface="ヒラギノ角ゴ Pro W3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79463" y="1708150"/>
            <a:ext cx="7678737" cy="8064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Chapter 9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Marriage and the Family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Marriage: Transfer of Rights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Marriage often includes the transfer of certain rights between the marrying parties: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Rights of sexual access.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Legal rights to children.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Rights of spouses to each other</a:t>
            </a:r>
            <a:r>
              <a:rPr lang="ja-JP" altLang="en-US">
                <a:latin typeface="Arial" charset="0"/>
                <a:ea typeface="ヒラギノ角ゴ Pro W3" charset="0"/>
              </a:rPr>
              <a:t>’</a:t>
            </a:r>
            <a:r>
              <a:rPr lang="en-US">
                <a:latin typeface="Arial" charset="0"/>
                <a:ea typeface="ヒラギノ角ゴ Pro W3" charset="0"/>
              </a:rPr>
              <a:t>s economic goods and services.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Economic Transactions of Marriage 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Bridewealth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Bride service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Dowry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Woman exchange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Reciprocal exchange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Bridewealth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Compensation given upon marriage by the family of the groom to the family of the bride. </a:t>
            </a:r>
          </a:p>
          <a:p>
            <a:pPr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Approximately 46% of all societies give substantial bridewealth payment as part of the marriage process. </a:t>
            </a:r>
          </a:p>
          <a:p>
            <a:pPr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Bridewealth is most widely found in Africa, where it is estimated  that 82% of societies require the payment of bridewealth.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Bride Service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Men give labor to the bride</a:t>
            </a:r>
            <a:r>
              <a:rPr lang="ja-JP" altLang="en-US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 family in exchange for a wife. 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He often moves in with his bride</a:t>
            </a:r>
            <a:r>
              <a:rPr lang="ja-JP" altLang="en-US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 family, works or hunts for them, and serves a probationary period of several weeks to several years. 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Found in approximately 14% of societies.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Dowry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Transfer of goods or money from bride</a:t>
            </a:r>
            <a:r>
              <a:rPr lang="ja-JP" altLang="en-US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 family to the groom or the groom</a:t>
            </a:r>
            <a:r>
              <a:rPr lang="ja-JP" altLang="en-US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 family.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Practiced in less than 3% of societies.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If the marriage ended in divorce, the woman was entitled to take the dowry with her.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Divorce Across Cultures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Divorce arrangements found in the many cultures of the world vary widely.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Organizations such as the Roman Catholic Church prohibit divorce outright.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A Hopi woman from Arizona could divorce her husband easily by simply putting his belongings outside the door.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Divorce Rates in the United States, 1950 to 2000</a:t>
            </a:r>
          </a:p>
        </p:txBody>
      </p:sp>
      <p:graphicFrame>
        <p:nvGraphicFramePr>
          <p:cNvPr id="48187" name="Group 59"/>
          <p:cNvGraphicFramePr>
            <a:graphicFrameLocks noGrp="1"/>
          </p:cNvGraphicFramePr>
          <p:nvPr>
            <p:ph type="tbl" idx="1"/>
          </p:nvPr>
        </p:nvGraphicFramePr>
        <p:xfrm>
          <a:off x="912813" y="1905000"/>
          <a:ext cx="8110537" cy="4537136"/>
        </p:xfrm>
        <a:graphic>
          <a:graphicData uri="http://schemas.openxmlformats.org/drawingml/2006/table">
            <a:tbl>
              <a:tblPr/>
              <a:tblGrid>
                <a:gridCol w="4056062"/>
                <a:gridCol w="4054475"/>
              </a:tblGrid>
              <a:tr h="94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Year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Divorce Rate/1000 Population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1950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2.6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1960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2.2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1970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3.5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1980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5.2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1990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4.7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2000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4.2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Factors in the Rising U.S. Divorce Rate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Industrialization and urbanization have undermined traditional functions of the family. </a:t>
            </a:r>
          </a:p>
          <a:p>
            <a:pPr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Less time spent with family members and less willingness to make sacrifices for the good of the family.</a:t>
            </a:r>
          </a:p>
          <a:p>
            <a:pPr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Western culture emphasizes romantic love as the basis for marriage. </a:t>
            </a:r>
          </a:p>
          <a:p>
            <a:pPr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Less stigma attached to divorce than in the past.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Marriage Residence Patterns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Patrilocal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: Couple lives with or near relatives of the husband</a:t>
            </a:r>
            <a:r>
              <a:rPr lang="ja-JP" altLang="en-US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 father (69%).</a:t>
            </a:r>
            <a:br>
              <a:rPr lang="en-US">
                <a:latin typeface="Arial" charset="0"/>
                <a:ea typeface="ヒラギノ角ゴ Pro W3" charset="0"/>
                <a:cs typeface="ヒラギノ角ゴ Pro W3" charset="0"/>
              </a:rPr>
            </a:b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Matrilocal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: Couple lives with or near the relatives of the wife  (13%).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Marriage Residence Patterns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Avunculocal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: Couple lives with or near the husband</a:t>
            </a:r>
            <a:r>
              <a:rPr lang="ja-JP" altLang="en-US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 mother</a:t>
            </a:r>
            <a:r>
              <a:rPr lang="ja-JP" altLang="en-US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 brother (4%).</a:t>
            </a:r>
          </a:p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Ambilocal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: Couple has a choice of living with relatives of the wife or the husband (9%).</a:t>
            </a:r>
          </a:p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Neolocal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: Couple forms independent residence away from relatives (5%).</a:t>
            </a:r>
            <a:br>
              <a:rPr lang="en-US">
                <a:latin typeface="Arial" charset="0"/>
                <a:ea typeface="ヒラギノ角ゴ Pro W3" charset="0"/>
                <a:cs typeface="ヒラギノ角ゴ Pro W3" charset="0"/>
              </a:rPr>
            </a:b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What We Will Learn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73163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Is the family found in all cultures?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What functions do family and marriage systems perform?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Why do all societies have incest taboos?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What economic considerations are associated with marriage in the world</a:t>
            </a:r>
            <a:r>
              <a:rPr lang="ja-JP" altLang="en-US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 contemporary societies?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Marital Status of U.S. Population: 1980 –1999</a:t>
            </a:r>
          </a:p>
        </p:txBody>
      </p:sp>
      <p:graphicFrame>
        <p:nvGraphicFramePr>
          <p:cNvPr id="52292" name="Group 68"/>
          <p:cNvGraphicFramePr>
            <a:graphicFrameLocks noGrp="1"/>
          </p:cNvGraphicFramePr>
          <p:nvPr>
            <p:ph type="tbl" idx="1"/>
          </p:nvPr>
        </p:nvGraphicFramePr>
        <p:xfrm>
          <a:off x="912813" y="1905000"/>
          <a:ext cx="8110537" cy="4568951"/>
        </p:xfrm>
        <a:graphic>
          <a:graphicData uri="http://schemas.openxmlformats.org/drawingml/2006/table">
            <a:tbl>
              <a:tblPr/>
              <a:tblGrid>
                <a:gridCol w="2135187"/>
                <a:gridCol w="1524000"/>
                <a:gridCol w="1600200"/>
                <a:gridCol w="1524000"/>
                <a:gridCol w="13271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1980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1990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1995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1999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Never Married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20.3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22.2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22.9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23.9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Married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65.5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61.9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60.9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59.5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Widowed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Divorced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9.2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9.9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Family Structures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Nuclear family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– Comprises wife, husband, and children</a:t>
            </a:r>
          </a:p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Extended family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– A larger social unit,  comprising relatives from three or more generations.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Quick Quiz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2813" y="685800"/>
            <a:ext cx="8110537" cy="541020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1. ________ is a socially approved union between a man and woman that regulates the sexual and economic rights and obligations between them.</a:t>
            </a:r>
          </a:p>
          <a:p>
            <a:pPr marL="1066800" lvl="1" indent="-6096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</a:rPr>
              <a:t>Reciprocity</a:t>
            </a:r>
          </a:p>
          <a:p>
            <a:pPr marL="1066800" lvl="1" indent="-6096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</a:rPr>
              <a:t>Pair bonding</a:t>
            </a:r>
          </a:p>
          <a:p>
            <a:pPr marL="1066800" lvl="1" indent="-6096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</a:rPr>
              <a:t>Marriage</a:t>
            </a:r>
          </a:p>
          <a:p>
            <a:pPr marL="1066800" lvl="1" indent="-6096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</a:rPr>
              <a:t>Mating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Answer: c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Marriage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is a socially approved union between a man and woman that regulates the sexual and economic rights and obligations between them.</a:t>
            </a:r>
          </a:p>
          <a:p>
            <a:pPr marL="609600" indent="-609600"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2813" y="914400"/>
            <a:ext cx="8110537" cy="5181600"/>
          </a:xfrm>
        </p:spPr>
        <p:txBody>
          <a:bodyPr/>
          <a:lstStyle/>
          <a:p>
            <a:pPr marL="533400" indent="-533400" eaLnBrk="1" hangingPunct="1">
              <a:buFont typeface="Wingdings" charset="0"/>
              <a:buNone/>
            </a:pP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2. The formation of families through marriage serves several important functions, including</a:t>
            </a:r>
          </a:p>
          <a:p>
            <a:pPr marL="533400" indent="-533400" eaLnBrk="1" hangingPunct="1">
              <a:buFont typeface="Times" charset="0"/>
              <a:buAutoNum type="alphaLcParenR"/>
            </a:pP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the creation of fairly stable relationships between men and women that regulate sexual mating and reproduction.</a:t>
            </a:r>
          </a:p>
          <a:p>
            <a:pPr marL="533400" indent="-533400" eaLnBrk="1" hangingPunct="1">
              <a:buFont typeface="Times" charset="0"/>
              <a:buAutoNum type="alphaLcParenR"/>
            </a:pP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the establishment of new units of production to meet the goals of the society.</a:t>
            </a:r>
          </a:p>
          <a:p>
            <a:pPr marL="533400" indent="-533400" eaLnBrk="1" hangingPunct="1">
              <a:buFont typeface="Times" charset="0"/>
              <a:buAutoNum type="alphaLcParenR"/>
            </a:pP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the establishment of groups within the culture to maintain the taboos relating to pair bonding.</a:t>
            </a:r>
          </a:p>
          <a:p>
            <a:pPr marL="533400" indent="-533400" eaLnBrk="1" hangingPunct="1">
              <a:buFont typeface="Times" charset="0"/>
              <a:buAutoNum type="alphaLcParenR"/>
            </a:pP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creating new members for the policing forces to maintain stability and defend the group.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Answer: 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The formation of families through marriage serves several important functions, including </a:t>
            </a:r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the creation of fairly stable relationships between men and women that regulate sexual mating and reproduction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609600" indent="-609600" eaLnBrk="1" hangingPunct="1">
              <a:buFont typeface="Times" charset="0"/>
              <a:buAutoNum type="alphaLcParenR"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2813" y="762000"/>
            <a:ext cx="8110537" cy="533400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3. The ________ addresses the prohibition on mating with certain categories of relatives.</a:t>
            </a:r>
          </a:p>
          <a:p>
            <a:pPr marL="609600" indent="-6096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postpartum sex taboo</a:t>
            </a:r>
          </a:p>
          <a:p>
            <a:pPr marL="609600" indent="-6096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ingestion taboo</a:t>
            </a:r>
          </a:p>
          <a:p>
            <a:pPr marL="609600" indent="-6096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marriage laws</a:t>
            </a:r>
          </a:p>
          <a:p>
            <a:pPr marL="609600" indent="-6096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incest taboo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Answer: 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incest taboo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addresses the prohibition on mating with certain categories of relatives.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2813" y="533400"/>
            <a:ext cx="8110537" cy="5562600"/>
          </a:xfrm>
        </p:spPr>
        <p:txBody>
          <a:bodyPr/>
          <a:lstStyle/>
          <a:p>
            <a:pPr marL="533400" indent="-533400"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4. Unlike societies with considerable material wealth, small-scale societies are more likely to offer ________ to the woman's family.</a:t>
            </a:r>
          </a:p>
          <a:p>
            <a:pPr marL="990600" lvl="1" indent="-5334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</a:rPr>
              <a:t>bride service</a:t>
            </a:r>
          </a:p>
          <a:p>
            <a:pPr marL="990600" lvl="1" indent="-5334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</a:rPr>
              <a:t>reciprocal exchange</a:t>
            </a:r>
          </a:p>
          <a:p>
            <a:pPr marL="990600" lvl="1" indent="-5334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</a:rPr>
              <a:t>Brideprice</a:t>
            </a:r>
          </a:p>
          <a:p>
            <a:pPr marL="990600" lvl="1" indent="-533400" eaLnBrk="1" hangingPunct="1">
              <a:buFont typeface="Times" charset="0"/>
              <a:buAutoNum type="alphaLcParenR"/>
            </a:pPr>
            <a:r>
              <a:rPr lang="en-US">
                <a:latin typeface="Arial" charset="0"/>
                <a:ea typeface="ヒラギノ角ゴ Pro W3" charset="0"/>
              </a:rPr>
              <a:t>a dowry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Definition of Family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Social unit characterized by: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economic cooperation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management of reproduction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child rearing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common residence. 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 W3" charset="0"/>
              </a:rPr>
              <a:t> a male and female adult who maintain a socially approved sexual relationship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Answer: 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Unlike societies with considerable material wealth, small-scale societies are more likely to offer </a:t>
            </a:r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bride service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to the woman's family.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Marriage Defined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Customs formalizing the relationship between male and female adults within the family.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Regulates the sexual and economic rights and obligations between a married couple. 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Usually involves an explicit contract or understanding and is entered into with the assumption that it will be permanent.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Social Functions of Marriage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Creates relationships between men and women that regulate mating and reproduction.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Provides a mechanism for regulating the sexual division of labor.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Creates a set of family relationships that provides for the material, educational, and emotional needs of children.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Incest Taboos: Theories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Natural Aversion 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- there is a natural aversion to sexual intercourse among those who have grown up together.</a:t>
            </a:r>
          </a:p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Inbreeding 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- mating between close kin produces a higher incidence of genetic defects.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Incest Taboos: Theories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Family Disruption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– mating between family members would create intense jealousies.</a:t>
            </a:r>
          </a:p>
          <a:p>
            <a:pPr eaLnBrk="1" hangingPunct="1"/>
            <a:r>
              <a:rPr lang="en-US" b="1">
                <a:latin typeface="Arial" charset="0"/>
                <a:ea typeface="ヒラギノ角ゴ Pro W3" charset="0"/>
                <a:cs typeface="ヒラギノ角ゴ Pro W3" charset="0"/>
              </a:rPr>
              <a:t>Expanding Social Alliances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- marrying outside the family creates a wider network of interfamily alliances.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Restrictions on Marriage Partners</a:t>
            </a:r>
          </a:p>
        </p:txBody>
      </p:sp>
      <p:sp>
        <p:nvSpPr>
          <p:cNvPr id="22531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Cultures restrict choice of marriage partners through: 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Exogamy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Endogamy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Arranged marriages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Preferential cousin marriage</a:t>
            </a:r>
          </a:p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Levirate and sororate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Number of Spouses</a:t>
            </a:r>
          </a:p>
        </p:txBody>
      </p:sp>
      <p:graphicFrame>
        <p:nvGraphicFramePr>
          <p:cNvPr id="47128" name="Group 24"/>
          <p:cNvGraphicFramePr>
            <a:graphicFrameLocks noGrp="1"/>
          </p:cNvGraphicFramePr>
          <p:nvPr>
            <p:ph type="tbl" idx="1"/>
          </p:nvPr>
        </p:nvGraphicFramePr>
        <p:xfrm>
          <a:off x="912813" y="1905000"/>
          <a:ext cx="8110537" cy="4191000"/>
        </p:xfrm>
        <a:graphic>
          <a:graphicData uri="http://schemas.openxmlformats.org/drawingml/2006/table">
            <a:tbl>
              <a:tblPr/>
              <a:tblGrid>
                <a:gridCol w="3049587"/>
                <a:gridCol w="5060950"/>
              </a:tblGrid>
              <a:tr h="139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Monogamy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Marriage of one man to one woman.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Polygyny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Marriage of a man to two or more women.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Polyandry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Marriage of a woman to two or more men.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erraro_05">
  <a:themeElements>
    <a:clrScheme name="">
      <a:dk1>
        <a:srgbClr val="000000"/>
      </a:dk1>
      <a:lt1>
        <a:srgbClr val="EAEAEA"/>
      </a:lt1>
      <a:dk2>
        <a:srgbClr val="00070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4A5DA3"/>
      </a:folHlink>
    </a:clrScheme>
    <a:fontScheme name="ferraro_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ferraro_05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rraro_05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rraro_05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rraro_05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Templates:ferraro_05</Template>
  <TotalTime>399</TotalTime>
  <Words>1037</Words>
  <Application>Microsoft Macintosh PowerPoint</Application>
  <PresentationFormat>On-screen Show (4:3)</PresentationFormat>
  <Paragraphs>153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Times New Roman</vt:lpstr>
      <vt:lpstr>ヒラギノ角ゴ Pro W3</vt:lpstr>
      <vt:lpstr>Arial</vt:lpstr>
      <vt:lpstr>Wingdings</vt:lpstr>
      <vt:lpstr>Calibri</vt:lpstr>
      <vt:lpstr>Helvetica</vt:lpstr>
      <vt:lpstr>Times</vt:lpstr>
      <vt:lpstr>ferraro_05</vt:lpstr>
      <vt:lpstr>Chapter 9</vt:lpstr>
      <vt:lpstr>What We Will Learn</vt:lpstr>
      <vt:lpstr>Definition of Family</vt:lpstr>
      <vt:lpstr>Marriage Defined</vt:lpstr>
      <vt:lpstr>Social Functions of Marriage</vt:lpstr>
      <vt:lpstr>Incest Taboos: Theories</vt:lpstr>
      <vt:lpstr>Incest Taboos: Theories</vt:lpstr>
      <vt:lpstr>Restrictions on Marriage Partners</vt:lpstr>
      <vt:lpstr>Number of Spouses</vt:lpstr>
      <vt:lpstr>Marriage: Transfer of Rights</vt:lpstr>
      <vt:lpstr>Economic Transactions of Marriage </vt:lpstr>
      <vt:lpstr>Bridewealth</vt:lpstr>
      <vt:lpstr>Bride Service</vt:lpstr>
      <vt:lpstr>Dowry</vt:lpstr>
      <vt:lpstr>Divorce Across Cultures</vt:lpstr>
      <vt:lpstr>Divorce Rates in the United States, 1950 to 2000</vt:lpstr>
      <vt:lpstr>Factors in the Rising U.S. Divorce Rate</vt:lpstr>
      <vt:lpstr>Marriage Residence Patterns</vt:lpstr>
      <vt:lpstr>Marriage Residence Patterns</vt:lpstr>
      <vt:lpstr>Marital Status of U.S. Population: 1980 –1999</vt:lpstr>
      <vt:lpstr>Family Structures</vt:lpstr>
      <vt:lpstr>Quick Quiz</vt:lpstr>
      <vt:lpstr>PowerPoint Presentation</vt:lpstr>
      <vt:lpstr>Answer: c </vt:lpstr>
      <vt:lpstr>PowerPoint Presentation</vt:lpstr>
      <vt:lpstr>Answer: a</vt:lpstr>
      <vt:lpstr>PowerPoint Presentation</vt:lpstr>
      <vt:lpstr>Answer: d</vt:lpstr>
      <vt:lpstr>PowerPoint Presentation</vt:lpstr>
      <vt:lpstr>Answer: a</vt:lpstr>
    </vt:vector>
  </TitlesOfParts>
  <Company>InnerStace Productions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Stacy Schoolfield</dc:creator>
  <cp:lastModifiedBy>Shorewood Schools</cp:lastModifiedBy>
  <cp:revision>8</cp:revision>
  <dcterms:created xsi:type="dcterms:W3CDTF">2003-04-24T17:55:18Z</dcterms:created>
  <dcterms:modified xsi:type="dcterms:W3CDTF">2016-05-18T15:23:07Z</dcterms:modified>
</cp:coreProperties>
</file>